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3" r:id="rId3"/>
    <p:sldId id="262" r:id="rId4"/>
    <p:sldId id="261" r:id="rId5"/>
    <p:sldId id="260" r:id="rId6"/>
    <p:sldId id="259" r:id="rId7"/>
    <p:sldId id="258" r:id="rId8"/>
    <p:sldId id="265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1B3399-841C-241D-1AED-3B116CF36B84}" v="627" dt="2021-03-16T17:25:32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15T19:03:04.6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7229 18574 16383 0 0,'0'0'-16383'0'0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15T19:03:04.6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23792 16835 16383 0 0,'3'0'0'0'0,"9"0"0"0"0,7 0 0 0 0,8-2 0 0 0,5-3 0 0 0,2-1 0 0 0,5-5 0 0 0,0-1 0 0 0,-2-1 0 0 0,-2-2 0 0 0,-2 1 0 0 0,-4-2 0 0 0,0 0 0 0 0,-1-4 0 0 0,-1 0 0 0 0,-3 0 0 0 0,1 0 0 0 0,-1-1 0 0 0,-2-1 0 0 0,1 0 0 0 0,0-2 0 0 0,0 1 0 0 0,-2-2 0 0 0,0-1 0 0 0,0-2 0 0 0,-1-1 0 0 0,0-1 0 0 0,0 0 0 0 0,1-1 0 0 0,-1 0 0 0 0,3-5 0 0 0,-1-2 0 0 0,0-1 0 0 0,0-5 0 0 0,2-8 0 0 0,0-1 0 0 0,-1 2 0 0 0,2-1 0 0 0,1-2 0 0 0,-1 1 0 0 0,0-1 0 0 0,0 1 0 0 0,2-7 0 0 0,-2 2 0 0 0,-1 0 0 0 0,2 0 0 0 0,0-1 0 0 0,-2 0 0 0 0,2-3 0 0 0,-2 1 0 0 0,-2 1 0 0 0,2-6 0 0 0,-1-2 0 0 0,-1 5 0 0 0,0-6 0 0 0,-3 3 0 0 0,1-1 0 0 0,1 2 0 0 0,-1 0 0 0 0,0 0 0 0 0,-1-1 0 0 0,1-5 0 0 0,-2 4 0 0 0,1 4 0 0 0,-1 2 0 0 0,1 1 0 0 0,-2 0 0 0 0,0 4 0 0 0,-3 0 0 0 0,0 0 0 0 0,-2 2 0 0 0,0 2 0 0 0,-1 5 0 0 0,-1 5 0 0 0,-1 5 0 0 0,-1 5 0 0 0,-2 5 0 0 0,-2 6 0 0 0,-2 5 0 0 0,-2 4 0 0 0,-5 7 0 0 0,-3 6 0 0 0,-1 5 0 0 0,-1 3 0 0 0,-4 4 0 0 0,-1 1 0 0 0,-1 1 0 0 0,-3 2 0 0 0,-2 1 0 0 0,0-1 0 0 0,0-1 0 0 0,1 1 0 0 0,-2-1 0 0 0,2-2 0 0 0,1-1 0 0 0,0-2 0 0 0,2-2 0 0 0,3 1 0 0 0,2-2 0 0 0,1-1 0 0 0,4-1 0 0 0,0-1 0 0 0,1 0 0 0 0,-1-1 0 0 0,0 0 0 0 0,-2 0 0 0 0,-1 0 0 0 0,-2 1 0 0 0,-1 2 0 0 0,-1-1 0 0 0,1 0 0 0 0,0-1 0 0 0,2 0 0 0 0,1-1 0 0 0,0-1 0 0 0,3-2 0 0 0,3-5 0 0 0,5-5 0 0 0,3-2 0 0 0,2-2 0 0 0,4-3 0 0 0,4-3 0 0 0,1-2 0 0 0,3-1 0 0 0,1 1 0 0 0,2 0 0 0 0,1 1 0 0 0,0 0 0 0 0,-1 0 0 0 0,2 1 0 0 0,-1 1 0 0 0,-2 3 0 0 0,-1 2 0 0 0,-1 2 0 0 0,-2 1 0 0 0,-3 2 0 0 0,-1 1 0 0 0,-2 2 0 0 0,-1 2 0 0 0,-1 0 0 0 0,0 0 0 0 0,0 0 0 0 0,0-2 0 0 0,0 0 0 0 0,0 2 0 0 0,-1-1 0 0 0,0 0 0 0 0,-1 1 0 0 0,1 3 0 0 0,1 4 0 0 0,0 5 0 0 0,1 8 0 0 0,0 4 0 0 0,3 9 0 0 0,4 10 0 0 0,2 8 0 0 0,3 1 0 0 0,1 3 0 0 0,3 2 0 0 0,1 0 0 0 0,0-2 0 0 0,0-2 0 0 0,-2-5 0 0 0,-3-6 0 0 0,-4-7 0 0 0,-3-8 0 0 0,-2-6 0 0 0,-3-4 0 0 0,-2-4 0 0 0,-1-2 0 0 0,-1-1 0 0 0,-2-2-16383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15T19:03:04.6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7229 18574 16383 0 0,'0'0'-16383'0'0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15T19:03:04.7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14347 14790 16383 0 0,'-4'0'0'0'0,"-5"0"0"0"0,-12-2 0 0 0,-16-7 0 0 0,-22-16 0 0 0,-23-16 0 0 0,-20-19 0 0 0,-7-8 0 0 0,-10-10 0 0 0,-10-5 0 0 0,-5-3 0 0 0,-1-2 0 0 0,-4-2 0 0 0,3-3 0 0 0,8 1 0 0 0,9-2 0 0 0,6-1 0 0 0,6-3 0 0 0,10-3 0 0 0,8 2 0 0 0,4-1 0 0 0,4 0 0 0 0,3-2 0 0 0,3 3 0 0 0,5 4 0 0 0,6 7 0 0 0,3 4 0 0 0,2 6 0 0 0,6 9 0 0 0,0 0 0 0 0,1 1 0 0 0,2-2 0 0 0,0 0 0 0 0,6 5 0 0 0,0-5 0 0 0,4 5 0 0 0,-2-4 0 0 0,1-4 0 0 0,2 0 0 0 0,5 8 0 0 0,1-2 0 0 0,2 5 0 0 0,1 4 0 0 0,-1 2 0 0 0,-1 2 0 0 0,1 1 0 0 0,0 5 0 0 0,-1 2 0 0 0,2 3 0 0 0,2 5 0 0 0,0 2 0 0 0,2 5 0 0 0,2 2 0 0 0,1 0 0 0 0,4 1 0 0 0,0 1 0 0 0,2 1 0 0 0,-1 1 0 0 0,-2-2 0 0 0,2-1 0 0 0,-1 1 0 0 0,3 4 0 0 0,1 2 0 0 0,1 2 0 0 0,1 2 0 0 0,3 3 0 0 0,1 3 0 0 0,2 1 0 0 0,1 1 0 0 0,0 2 0 0 0,2 1 0 0 0,1 3 0 0 0,1 5 0 0 0,-1 7 0 0 0,-3 10 0 0 0,-5 9 0 0 0,-7 8 0 0 0,-9 9 0 0 0,-5 7 0 0 0,-7 6 0 0 0,-6 3 0 0 0,-3 3 0 0 0,2-4 0 0 0,4-2 0 0 0,2-4 0 0 0,2-4 0 0 0,5-6 0 0 0,4-7 0 0 0,4-7 0 0 0,5-7 0 0 0,4-6 0 0 0,5-4 0 0 0,3-3 0 0 0,3-3 0 0 0,2 1 0 0 0,2-6 0 0 0,0-8 0 0 0,2-10 0 0 0,5-11 0 0 0,9-9 0 0 0,8-8 0 0 0,8-9 0 0 0,5-4 0 0 0,6-4 0 0 0,1 2 0 0 0,-1 4 0 0 0,1 2 0 0 0,-1 3 0 0 0,-4 4 0 0 0,-2 1 0 0 0,-3 6 0 0 0,-7 8 0 0 0,-6 6 0 0 0,-5 5 0 0 0,-3 5 0 0 0,-3 6 0 0 0,-2 2 0 0 0,-2 2 0 0 0,1 3 0 0 0,0 0 0 0 0,0 2 0 0 0,1 1 0 0 0,1-1 0 0 0,0 1 0 0 0,2-1 0 0 0,3 0 0 0 0,2 1 0 0 0,3-1 0 0 0,12 0 0 0 0,11 2 0 0 0,9 5 0 0 0,5 5 0 0 0,8 5 0 0 0,8 6 0 0 0,1 2 0 0 0,1-1 0 0 0,-2-2 0 0 0,-3-1 0 0 0,-8-3 0 0 0,-8-3 0 0 0,-11-4 0 0 0,-10-2 0 0 0,-9-3 0 0 0,-7-3 0 0 0,-5-1 0 0 0,-4 0 0 0 0,-2 0-16383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15T19:03:04.7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14347 14790 16383 0 0,'-4'0'0'0'0,"-5"0"0"0"0,-12-2 0 0 0,-16-7 0 0 0,-22-16 0 0 0,-23-16 0 0 0,-20-19 0 0 0,-7-8 0 0 0,-10-10 0 0 0,-10-5 0 0 0,-5-3 0 0 0,-1-2 0 0 0,-4-2 0 0 0,3-3 0 0 0,8 1 0 0 0,9-2 0 0 0,6-1 0 0 0,6-3 0 0 0,10-3 0 0 0,8 2 0 0 0,4-1 0 0 0,4 0 0 0 0,3-2 0 0 0,3 3 0 0 0,5 4 0 0 0,6 7 0 0 0,3 4 0 0 0,2 6 0 0 0,6 9 0 0 0,0 0 0 0 0,1 1 0 0 0,2-2 0 0 0,0 0 0 0 0,6 5 0 0 0,0-5 0 0 0,4 5 0 0 0,-2-4 0 0 0,1-4 0 0 0,2 0 0 0 0,5 8 0 0 0,1-2 0 0 0,2 5 0 0 0,1 4 0 0 0,-1 2 0 0 0,-1 2 0 0 0,1 1 0 0 0,0 5 0 0 0,-1 2 0 0 0,2 3 0 0 0,2 5 0 0 0,0 2 0 0 0,2 5 0 0 0,2 2 0 0 0,1 0 0 0 0,4 1 0 0 0,0 1 0 0 0,2 1 0 0 0,-1 1 0 0 0,-2-2 0 0 0,2-1 0 0 0,-1 1 0 0 0,3 4 0 0 0,1 2 0 0 0,1 2 0 0 0,1 2 0 0 0,3 3 0 0 0,1 3 0 0 0,2 1 0 0 0,1 1 0 0 0,0 2 0 0 0,2 1 0 0 0,1 3 0 0 0,1 5 0 0 0,-1 7 0 0 0,-3 10 0 0 0,-5 9 0 0 0,-7 8 0 0 0,-9 9 0 0 0,-5 7 0 0 0,-7 6 0 0 0,-6 3 0 0 0,-3 3 0 0 0,2-4 0 0 0,4-2 0 0 0,2-4 0 0 0,2-4 0 0 0,5-6 0 0 0,4-7 0 0 0,4-7 0 0 0,5-7 0 0 0,4-6 0 0 0,5-4 0 0 0,3-3 0 0 0,3-3 0 0 0,2 1 0 0 0,2-6 0 0 0,0-8 0 0 0,2-10 0 0 0,5-11 0 0 0,9-9 0 0 0,8-8 0 0 0,8-9 0 0 0,5-4 0 0 0,6-4 0 0 0,1 2 0 0 0,-1 4 0 0 0,1 2 0 0 0,-1 3 0 0 0,-4 4 0 0 0,-2 1 0 0 0,-3 6 0 0 0,-7 8 0 0 0,-6 6 0 0 0,-5 5 0 0 0,-3 5 0 0 0,-3 6 0 0 0,-2 2 0 0 0,-2 2 0 0 0,1 3 0 0 0,0 0 0 0 0,0 2 0 0 0,1 1 0 0 0,1-1 0 0 0,0 1 0 0 0,2-1 0 0 0,3 0 0 0 0,2 1 0 0 0,3-1 0 0 0,12 0 0 0 0,11 2 0 0 0,9 5 0 0 0,5 5 0 0 0,8 5 0 0 0,8 6 0 0 0,1 2 0 0 0,1-1 0 0 0,-2-2 0 0 0,-3-1 0 0 0,-8-3 0 0 0,-8-3 0 0 0,-11-4 0 0 0,-10-2 0 0 0,-9-3 0 0 0,-7-3 0 0 0,-5-1 0 0 0,-4 0 0 0 0,-2 0-16383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ustomXml" Target="../ink/ink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C425B72-A273-4937-9F0B-3DD5861CBC4C}"/>
              </a:ext>
            </a:extLst>
          </p:cNvPr>
          <p:cNvSpPr txBox="1"/>
          <p:nvPr/>
        </p:nvSpPr>
        <p:spPr>
          <a:xfrm>
            <a:off x="3045368" y="2043663"/>
            <a:ext cx="6105194" cy="203105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JMSOE Hybrid Schedule </a:t>
            </a:r>
            <a:endParaRPr lang="en-US" dirty="0">
              <a:ea typeface="+mj-ea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1D3ACD2-D680-40CE-A3CE-BD0D4912A18F}"/>
                  </a:ext>
                </a:extLst>
              </p14:cNvPr>
              <p14:cNvContentPartPr/>
              <p14:nvPr/>
            </p14:nvContentPartPr>
            <p14:xfrm>
              <a:off x="1224099" y="6084505"/>
              <a:ext cx="9525" cy="9525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1D3ACD2-D680-40CE-A3CE-BD0D4912A18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7849" y="5608255"/>
                <a:ext cx="952500" cy="952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6892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425B72-A273-4937-9F0B-3DD5861CBC4C}"/>
              </a:ext>
            </a:extLst>
          </p:cNvPr>
          <p:cNvSpPr txBox="1"/>
          <p:nvPr/>
        </p:nvSpPr>
        <p:spPr>
          <a:xfrm>
            <a:off x="89941" y="184150"/>
            <a:ext cx="902813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latin typeface="Arial Nova Cond"/>
                <a:cs typeface="Calibri"/>
              </a:rPr>
              <a:t>Group A's Hybrid Schedule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5FB13CB-CD3D-4C54-AB96-8B124FA2D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000884"/>
              </p:ext>
            </p:extLst>
          </p:nvPr>
        </p:nvGraphicFramePr>
        <p:xfrm>
          <a:off x="222250" y="1238250"/>
          <a:ext cx="10626785" cy="3585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357">
                  <a:extLst>
                    <a:ext uri="{9D8B030D-6E8A-4147-A177-3AD203B41FA5}">
                      <a16:colId xmlns:a16="http://schemas.microsoft.com/office/drawing/2014/main" val="1952727081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3757644291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1034911183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2552827103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4199022480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048085"/>
                  </a:ext>
                </a:extLst>
              </a:tr>
              <a:tr h="1840417">
                <a:tc>
                  <a:txBody>
                    <a:bodyPr/>
                    <a:lstStyle/>
                    <a:p>
                      <a:r>
                        <a:rPr lang="en-US" dirty="0"/>
                        <a:t>In person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In person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Office hours and complete Wednesday assignments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dirty="0"/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Science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Social Studies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Elective</a:t>
                      </a:r>
                    </a:p>
                    <a:p>
                      <a:pPr lvl="0">
                        <a:buNone/>
                      </a:pPr>
                      <a:endParaRPr lang="en-US" sz="1800" b="0" i="0" u="none" strike="noStrike" noProof="0"/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/>
                        <a:t>Asynchronous Work</a:t>
                      </a:r>
                      <a:endParaRPr lang="en-US" sz="18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Math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English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Elective</a:t>
                      </a:r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dirty="0"/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Math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English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Elective</a:t>
                      </a:r>
                    </a:p>
                    <a:p>
                      <a:pPr lvl="0">
                        <a:buNone/>
                      </a:pPr>
                      <a:endParaRPr lang="en-US" sz="1800" b="0" i="0" u="none" strike="noStrike" noProof="0"/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/>
                        <a:t>Asynchronous Work</a:t>
                      </a:r>
                      <a:endParaRPr lang="en-US" sz="18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Science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Social Studies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Elective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299116"/>
                  </a:ext>
                </a:extLst>
              </a:tr>
            </a:tbl>
          </a:graphicData>
        </a:graphic>
      </p:graphicFrame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0D6335EA-4CCF-4036-8913-925E08E6F9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992" t="28875" r="22457" b="468"/>
          <a:stretch/>
        </p:blipFill>
        <p:spPr>
          <a:xfrm>
            <a:off x="3352801" y="3958363"/>
            <a:ext cx="3276007" cy="272432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835F2DF-13B2-4F1D-91D3-BA3DCA27E441}"/>
                  </a:ext>
                </a:extLst>
              </p14:cNvPr>
              <p14:cNvContentPartPr/>
              <p14:nvPr/>
            </p14:nvContentPartPr>
            <p14:xfrm>
              <a:off x="6728038" y="4424799"/>
              <a:ext cx="714375" cy="1171575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835F2DF-13B2-4F1D-91D3-BA3DCA27E4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10026" y="4406808"/>
                <a:ext cx="750040" cy="12071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1D3ACD2-D680-40CE-A3CE-BD0D4912A18F}"/>
                  </a:ext>
                </a:extLst>
              </p14:cNvPr>
              <p14:cNvContentPartPr/>
              <p14:nvPr/>
            </p14:nvContentPartPr>
            <p14:xfrm>
              <a:off x="1224099" y="6084505"/>
              <a:ext cx="9525" cy="9525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1D3ACD2-D680-40CE-A3CE-BD0D4912A18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7849" y="5608255"/>
                <a:ext cx="952500" cy="952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613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425B72-A273-4937-9F0B-3DD5861CBC4C}"/>
              </a:ext>
            </a:extLst>
          </p:cNvPr>
          <p:cNvSpPr txBox="1"/>
          <p:nvPr/>
        </p:nvSpPr>
        <p:spPr>
          <a:xfrm>
            <a:off x="89941" y="152400"/>
            <a:ext cx="948322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latin typeface="Arial Nova Cond"/>
                <a:cs typeface="Calibri"/>
              </a:rPr>
              <a:t>Group B's Hybrid Schedule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5FB13CB-CD3D-4C54-AB96-8B124FA2D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221582"/>
              </p:ext>
            </p:extLst>
          </p:nvPr>
        </p:nvGraphicFramePr>
        <p:xfrm>
          <a:off x="222250" y="1174750"/>
          <a:ext cx="10626785" cy="3100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357">
                  <a:extLst>
                    <a:ext uri="{9D8B030D-6E8A-4147-A177-3AD203B41FA5}">
                      <a16:colId xmlns:a16="http://schemas.microsoft.com/office/drawing/2014/main" val="1952727081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3757644291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1034911183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2552827103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4199022480"/>
                    </a:ext>
                  </a:extLst>
                </a:gridCol>
              </a:tblGrid>
              <a:tr h="539750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048085"/>
                  </a:ext>
                </a:extLst>
              </a:tr>
              <a:tr h="2321835">
                <a:tc>
                  <a:txBody>
                    <a:bodyPr/>
                    <a:lstStyle/>
                    <a:p>
                      <a:r>
                        <a:rPr lang="en-US" b="1" dirty="0"/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Science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Social Studies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Elective</a:t>
                      </a:r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US" b="1" dirty="0"/>
                        <a:t>Asynchronous Work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Math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English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Elective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Math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English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Elective</a:t>
                      </a:r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US" b="1" dirty="0"/>
                        <a:t>Asynchronous Work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Science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Social Studies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Elective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Office hours and complete Wednesday assignments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 person classes</a:t>
                      </a:r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 person classes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29911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C3AD737-F8FA-488D-8E2B-31718F593CC6}"/>
                  </a:ext>
                </a:extLst>
              </p14:cNvPr>
              <p14:cNvContentPartPr/>
              <p14:nvPr/>
            </p14:nvContentPartPr>
            <p14:xfrm>
              <a:off x="2624227" y="4554984"/>
              <a:ext cx="1504950" cy="1390649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C3AD737-F8FA-488D-8E2B-31718F593CC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6208" y="4536938"/>
                <a:ext cx="1540628" cy="1426381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Picture 2" descr="Table&#10;&#10;Description automatically generated">
            <a:extLst>
              <a:ext uri="{FF2B5EF4-FFF2-40B4-BE49-F238E27FC236}">
                <a16:creationId xmlns:a16="http://schemas.microsoft.com/office/drawing/2014/main" id="{45147BD7-50A4-4B04-8FCC-EB0D85836E1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992" t="28875" r="22457" b="468"/>
          <a:stretch/>
        </p:blipFill>
        <p:spPr>
          <a:xfrm>
            <a:off x="4185139" y="3993532"/>
            <a:ext cx="3276007" cy="272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7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425B72-A273-4937-9F0B-3DD5861CBC4C}"/>
              </a:ext>
            </a:extLst>
          </p:cNvPr>
          <p:cNvSpPr txBox="1"/>
          <p:nvPr/>
        </p:nvSpPr>
        <p:spPr>
          <a:xfrm>
            <a:off x="89941" y="152400"/>
            <a:ext cx="1158165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latin typeface="Arial Nova Cond"/>
                <a:cs typeface="Calibri"/>
              </a:rPr>
              <a:t>Sample Student's Hybrid Schedule- Group B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5FB13CB-CD3D-4C54-AB96-8B124FA2D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31743"/>
              </p:ext>
            </p:extLst>
          </p:nvPr>
        </p:nvGraphicFramePr>
        <p:xfrm>
          <a:off x="222250" y="1174750"/>
          <a:ext cx="10626785" cy="3374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357">
                  <a:extLst>
                    <a:ext uri="{9D8B030D-6E8A-4147-A177-3AD203B41FA5}">
                      <a16:colId xmlns:a16="http://schemas.microsoft.com/office/drawing/2014/main" val="1952727081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3757644291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1034911183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2552827103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4199022480"/>
                    </a:ext>
                  </a:extLst>
                </a:gridCol>
              </a:tblGrid>
              <a:tr h="539750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048085"/>
                  </a:ext>
                </a:extLst>
              </a:tr>
              <a:tr h="2321835">
                <a:tc>
                  <a:txBody>
                    <a:bodyPr/>
                    <a:lstStyle/>
                    <a:p>
                      <a:r>
                        <a:rPr lang="en-US" b="1" dirty="0"/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Science- 9:30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Drum Line- 10:30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US" dirty="0"/>
                        <a:t>Social Studies- 2:15</a:t>
                      </a:r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US" b="1" dirty="0"/>
                        <a:t>Asynchronous Work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Math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English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Engineering- 8:30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Math- 12:00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English- 1:15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US" b="1" dirty="0"/>
                        <a:t>Asynchronous Work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Science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Social Studies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Drum 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Office hours and complete Wednesday assignments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 person classes</a:t>
                      </a:r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 person classes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29911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C3AD737-F8FA-488D-8E2B-31718F593CC6}"/>
                  </a:ext>
                </a:extLst>
              </p14:cNvPr>
              <p14:cNvContentPartPr/>
              <p14:nvPr/>
            </p14:nvContentPartPr>
            <p14:xfrm>
              <a:off x="2624227" y="4554984"/>
              <a:ext cx="1504950" cy="1390649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C3AD737-F8FA-488D-8E2B-31718F593CC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6208" y="4536938"/>
                <a:ext cx="1540628" cy="1426381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Picture 2" descr="Table&#10;&#10;Description automatically generated">
            <a:extLst>
              <a:ext uri="{FF2B5EF4-FFF2-40B4-BE49-F238E27FC236}">
                <a16:creationId xmlns:a16="http://schemas.microsoft.com/office/drawing/2014/main" id="{45147BD7-50A4-4B04-8FCC-EB0D85836E1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992" t="28875" r="22457" b="468"/>
          <a:stretch/>
        </p:blipFill>
        <p:spPr>
          <a:xfrm>
            <a:off x="4185139" y="3993532"/>
            <a:ext cx="3276007" cy="272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110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425B72-A273-4937-9F0B-3DD5861CBC4C}"/>
              </a:ext>
            </a:extLst>
          </p:cNvPr>
          <p:cNvSpPr txBox="1"/>
          <p:nvPr/>
        </p:nvSpPr>
        <p:spPr>
          <a:xfrm>
            <a:off x="206358" y="268817"/>
            <a:ext cx="1017113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latin typeface="Arial Nova Cond"/>
                <a:cs typeface="Calibri"/>
              </a:rPr>
              <a:t>Group C's Hybrid Schedule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5FB13CB-CD3D-4C54-AB96-8B124FA2D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351423"/>
              </p:ext>
            </p:extLst>
          </p:nvPr>
        </p:nvGraphicFramePr>
        <p:xfrm>
          <a:off x="254000" y="1333500"/>
          <a:ext cx="10626785" cy="3627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357">
                  <a:extLst>
                    <a:ext uri="{9D8B030D-6E8A-4147-A177-3AD203B41FA5}">
                      <a16:colId xmlns:a16="http://schemas.microsoft.com/office/drawing/2014/main" val="1952727081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3757644291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1034911183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2552827103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4199022480"/>
                    </a:ext>
                  </a:extLst>
                </a:gridCol>
              </a:tblGrid>
              <a:tr h="518583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048085"/>
                  </a:ext>
                </a:extLst>
              </a:tr>
              <a:tr h="184041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Science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Social Studies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Elective</a:t>
                      </a:r>
                    </a:p>
                    <a:p>
                      <a:pPr lvl="0">
                        <a:buNone/>
                      </a:pPr>
                      <a:endParaRPr lang="en-US" sz="18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Asynchronous Work</a:t>
                      </a:r>
                      <a:endParaRPr lang="en-US" sz="18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Math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English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Elective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Math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English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Elective</a:t>
                      </a:r>
                    </a:p>
                    <a:p>
                      <a:pPr lvl="0">
                        <a:buNone/>
                      </a:pPr>
                      <a:endParaRPr lang="en-US" sz="18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Asynchronous Work</a:t>
                      </a:r>
                      <a:endParaRPr lang="en-US" sz="18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Science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Social Studies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Elective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Office hours and complete Wednesday assignments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dirty="0"/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Science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Social Studies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Elective</a:t>
                      </a:r>
                    </a:p>
                    <a:p>
                      <a:pPr lvl="0">
                        <a:buNone/>
                      </a:pPr>
                      <a:endParaRPr lang="en-US" sz="1800" b="0" i="0" u="none" strike="noStrike" noProof="0"/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/>
                        <a:t>Asynchronous Work</a:t>
                      </a:r>
                      <a:endParaRPr lang="en-US" sz="18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Math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English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Elective</a:t>
                      </a:r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dirty="0"/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Math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English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Elective</a:t>
                      </a:r>
                    </a:p>
                    <a:p>
                      <a:pPr lvl="0">
                        <a:buNone/>
                      </a:pPr>
                      <a:endParaRPr lang="en-US" sz="1800" b="0" i="0" u="none" strike="noStrike" noProof="0"/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/>
                        <a:t>Asynchronous Work</a:t>
                      </a:r>
                      <a:endParaRPr lang="en-US" sz="18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Science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Social Studies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Elective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299116"/>
                  </a:ext>
                </a:extLst>
              </a:tr>
            </a:tbl>
          </a:graphicData>
        </a:graphic>
      </p:graphicFrame>
      <p:pic>
        <p:nvPicPr>
          <p:cNvPr id="2" name="Picture 2" descr="Table&#10;&#10;Description automatically generated">
            <a:extLst>
              <a:ext uri="{FF2B5EF4-FFF2-40B4-BE49-F238E27FC236}">
                <a16:creationId xmlns:a16="http://schemas.microsoft.com/office/drawing/2014/main" id="{092AE6A8-55A4-4699-9101-7D1FBF3882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992" t="28875" r="22457" b="468"/>
          <a:stretch/>
        </p:blipFill>
        <p:spPr>
          <a:xfrm>
            <a:off x="3364524" y="4110763"/>
            <a:ext cx="3276007" cy="272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15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425B72-A273-4937-9F0B-3DD5861CBC4C}"/>
              </a:ext>
            </a:extLst>
          </p:cNvPr>
          <p:cNvSpPr txBox="1"/>
          <p:nvPr/>
        </p:nvSpPr>
        <p:spPr>
          <a:xfrm>
            <a:off x="206358" y="268817"/>
            <a:ext cx="1147239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latin typeface="Arial Nova Cond"/>
                <a:cs typeface="Calibri"/>
              </a:rPr>
              <a:t>Sample Student's Hybrid Schedule- Group C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5FB13CB-CD3D-4C54-AB96-8B124FA2D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172685"/>
              </p:ext>
            </p:extLst>
          </p:nvPr>
        </p:nvGraphicFramePr>
        <p:xfrm>
          <a:off x="254000" y="1333500"/>
          <a:ext cx="10626785" cy="3627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357">
                  <a:extLst>
                    <a:ext uri="{9D8B030D-6E8A-4147-A177-3AD203B41FA5}">
                      <a16:colId xmlns:a16="http://schemas.microsoft.com/office/drawing/2014/main" val="1952727081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3757644291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1034911183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2552827103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4199022480"/>
                    </a:ext>
                  </a:extLst>
                </a:gridCol>
              </a:tblGrid>
              <a:tr h="518583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048085"/>
                  </a:ext>
                </a:extLst>
              </a:tr>
              <a:tr h="184041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Study Hall- 10:30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Science- 12:00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Gym- 1:15</a:t>
                      </a:r>
                    </a:p>
                    <a:p>
                      <a:pPr lvl="0">
                        <a:buNone/>
                      </a:pPr>
                      <a:endParaRPr lang="en-US" sz="18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US" sz="18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Asynchronous Work</a:t>
                      </a:r>
                      <a:endParaRPr lang="en-US" sz="18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Math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English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Spanish 8:30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English- 9:30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Math- 2:15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US" sz="18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US" sz="18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Asynchronous Work</a:t>
                      </a:r>
                      <a:endParaRPr lang="en-US" sz="18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Science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Gym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Office hours and complete Wednesday assignments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dirty="0"/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Study Hall- 10:30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Science- 12:00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Gym- 1:15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US" sz="1800" b="0" i="0" u="none" strike="noStrike" noProof="0"/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/>
                        <a:t>Asynchronous Work</a:t>
                      </a:r>
                      <a:endParaRPr lang="en-US" sz="18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Math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English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Spanish</a:t>
                      </a:r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dirty="0"/>
                        <a:t>Teams/Zoom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Spanish- 8:30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English- 9:30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Math- 2:15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US" sz="1800" b="0" i="0" u="none" strike="noStrike" noProof="0"/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/>
                        <a:t>Asynchronous Work</a:t>
                      </a:r>
                      <a:endParaRPr lang="en-US" sz="18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Science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/>
                        <a:t>Gym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299116"/>
                  </a:ext>
                </a:extLst>
              </a:tr>
            </a:tbl>
          </a:graphicData>
        </a:graphic>
      </p:graphicFrame>
      <p:pic>
        <p:nvPicPr>
          <p:cNvPr id="2" name="Picture 2" descr="Table&#10;&#10;Description automatically generated">
            <a:extLst>
              <a:ext uri="{FF2B5EF4-FFF2-40B4-BE49-F238E27FC236}">
                <a16:creationId xmlns:a16="http://schemas.microsoft.com/office/drawing/2014/main" id="{092AE6A8-55A4-4699-9101-7D1FBF3882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992" t="28875" r="22457" b="468"/>
          <a:stretch/>
        </p:blipFill>
        <p:spPr>
          <a:xfrm>
            <a:off x="3727939" y="4286609"/>
            <a:ext cx="3276007" cy="272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266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425B72-A273-4937-9F0B-3DD5861CBC4C}"/>
              </a:ext>
            </a:extLst>
          </p:cNvPr>
          <p:cNvSpPr txBox="1"/>
          <p:nvPr/>
        </p:nvSpPr>
        <p:spPr>
          <a:xfrm>
            <a:off x="206358" y="268817"/>
            <a:ext cx="1191787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latin typeface="Arial Nova Cond"/>
                <a:cs typeface="Calibri"/>
              </a:rPr>
              <a:t>How do I know what period I have each class?</a:t>
            </a: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5FB13CB-CD3D-4C54-AB96-8B124FA2D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035647"/>
              </p:ext>
            </p:extLst>
          </p:nvPr>
        </p:nvGraphicFramePr>
        <p:xfrm>
          <a:off x="265724" y="1919653"/>
          <a:ext cx="4965070" cy="235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2535">
                  <a:extLst>
                    <a:ext uri="{9D8B030D-6E8A-4147-A177-3AD203B41FA5}">
                      <a16:colId xmlns:a16="http://schemas.microsoft.com/office/drawing/2014/main" val="1952727081"/>
                    </a:ext>
                  </a:extLst>
                </a:gridCol>
                <a:gridCol w="2482535">
                  <a:extLst>
                    <a:ext uri="{9D8B030D-6E8A-4147-A177-3AD203B41FA5}">
                      <a16:colId xmlns:a16="http://schemas.microsoft.com/office/drawing/2014/main" val="3757644291"/>
                    </a:ext>
                  </a:extLst>
                </a:gridCol>
              </a:tblGrid>
              <a:tr h="518583">
                <a:tc>
                  <a:txBody>
                    <a:bodyPr/>
                    <a:lstStyle/>
                    <a:p>
                      <a:r>
                        <a:rPr lang="en-US" dirty="0"/>
                        <a:t>Mon/</a:t>
                      </a:r>
                      <a:r>
                        <a:rPr lang="en-US" dirty="0" err="1"/>
                        <a:t>Thur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Tue/Fri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048085"/>
                  </a:ext>
                </a:extLst>
              </a:tr>
              <a:tr h="184041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9AM- 2nd period</a:t>
                      </a: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11AM- 3rd period</a:t>
                      </a: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2PM- 4th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9AM- 7th period</a:t>
                      </a: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11AM- 8th period</a:t>
                      </a: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2PM- 9th period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29911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CDF0243-A422-4C3A-9BBB-0070D6E48696}"/>
              </a:ext>
            </a:extLst>
          </p:cNvPr>
          <p:cNvSpPr txBox="1"/>
          <p:nvPr/>
        </p:nvSpPr>
        <p:spPr>
          <a:xfrm>
            <a:off x="234462" y="1277815"/>
            <a:ext cx="46306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You can use the "old" schedule to help you. 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446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425B72-A273-4937-9F0B-3DD5861CBC4C}"/>
              </a:ext>
            </a:extLst>
          </p:cNvPr>
          <p:cNvSpPr txBox="1"/>
          <p:nvPr/>
        </p:nvSpPr>
        <p:spPr>
          <a:xfrm>
            <a:off x="206358" y="268817"/>
            <a:ext cx="1191787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>
                <a:latin typeface="Arial Nova Cond"/>
                <a:cs typeface="Calibri"/>
              </a:rPr>
              <a:t>When do I have my elective classes?</a:t>
            </a:r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5FB13CB-CD3D-4C54-AB96-8B124FA2D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195522"/>
              </p:ext>
            </p:extLst>
          </p:nvPr>
        </p:nvGraphicFramePr>
        <p:xfrm>
          <a:off x="265724" y="1919653"/>
          <a:ext cx="4965070" cy="419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2535">
                  <a:extLst>
                    <a:ext uri="{9D8B030D-6E8A-4147-A177-3AD203B41FA5}">
                      <a16:colId xmlns:a16="http://schemas.microsoft.com/office/drawing/2014/main" val="1952727081"/>
                    </a:ext>
                  </a:extLst>
                </a:gridCol>
                <a:gridCol w="2482535">
                  <a:extLst>
                    <a:ext uri="{9D8B030D-6E8A-4147-A177-3AD203B41FA5}">
                      <a16:colId xmlns:a16="http://schemas.microsoft.com/office/drawing/2014/main" val="3757644291"/>
                    </a:ext>
                  </a:extLst>
                </a:gridCol>
              </a:tblGrid>
              <a:tr h="518583">
                <a:tc>
                  <a:txBody>
                    <a:bodyPr/>
                    <a:lstStyle/>
                    <a:p>
                      <a:r>
                        <a:rPr lang="en-US" dirty="0"/>
                        <a:t>Mon/</a:t>
                      </a:r>
                      <a:r>
                        <a:rPr lang="en-US" err="1"/>
                        <a:t>Thur</a:t>
                      </a:r>
                      <a:endParaRPr lang="en-US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Tue/Fri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048085"/>
                  </a:ext>
                </a:extLst>
              </a:tr>
              <a:tr h="184041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Art</a:t>
                      </a: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Gym</a:t>
                      </a:r>
                      <a:endParaRPr lang="en-US" sz="1800" b="1" i="0" u="none" strike="noStrike" noProof="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Engineering</a:t>
                      </a: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Spanish</a:t>
                      </a:r>
                    </a:p>
                    <a:p>
                      <a:pPr lvl="0">
                        <a:buNone/>
                      </a:pPr>
                      <a:endParaRPr lang="en-US" sz="1800" b="1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US" sz="1800" b="1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US" sz="1800" b="1" i="0" u="none" strike="noStrike" noProof="0" dirty="0"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299116"/>
                  </a:ext>
                </a:extLst>
              </a:tr>
              <a:tr h="1840417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Drum line- all asychronous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Credit recovery- matches the period you have that class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14074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CDF0243-A422-4C3A-9BBB-0070D6E48696}"/>
              </a:ext>
            </a:extLst>
          </p:cNvPr>
          <p:cNvSpPr txBox="1"/>
          <p:nvPr/>
        </p:nvSpPr>
        <p:spPr>
          <a:xfrm>
            <a:off x="234462" y="1277815"/>
            <a:ext cx="805315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The days below list when you have your elective classes </a:t>
            </a:r>
            <a:r>
              <a:rPr lang="en-US" b="1"/>
              <a:t>virtually on Teams/Zoom. 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881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425B72-A273-4937-9F0B-3DD5861CBC4C}"/>
              </a:ext>
            </a:extLst>
          </p:cNvPr>
          <p:cNvSpPr txBox="1"/>
          <p:nvPr/>
        </p:nvSpPr>
        <p:spPr>
          <a:xfrm>
            <a:off x="206358" y="268817"/>
            <a:ext cx="1110898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latin typeface="Arial Nova Cond"/>
                <a:cs typeface="Calibri"/>
              </a:rPr>
              <a:t>Blank Hybrid Schedule- Add your classes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5FB13CB-CD3D-4C54-AB96-8B124FA2D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916983"/>
              </p:ext>
            </p:extLst>
          </p:nvPr>
        </p:nvGraphicFramePr>
        <p:xfrm>
          <a:off x="254000" y="1333500"/>
          <a:ext cx="10626785" cy="235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357">
                  <a:extLst>
                    <a:ext uri="{9D8B030D-6E8A-4147-A177-3AD203B41FA5}">
                      <a16:colId xmlns:a16="http://schemas.microsoft.com/office/drawing/2014/main" val="1952727081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3757644291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1034911183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2552827103"/>
                    </a:ext>
                  </a:extLst>
                </a:gridCol>
                <a:gridCol w="2125357">
                  <a:extLst>
                    <a:ext uri="{9D8B030D-6E8A-4147-A177-3AD203B41FA5}">
                      <a16:colId xmlns:a16="http://schemas.microsoft.com/office/drawing/2014/main" val="4199022480"/>
                    </a:ext>
                  </a:extLst>
                </a:gridCol>
              </a:tblGrid>
              <a:tr h="518583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048085"/>
                  </a:ext>
                </a:extLst>
              </a:tr>
              <a:tr h="1840417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800" b="1" i="0" u="none" strike="noStrike" noProof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800" b="1" i="0" u="none" strike="noStrike" noProof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Office hours and complete Wednesday assignments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800" b="1" i="0" u="none" strike="noStrike" noProof="0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800" b="1" i="0" u="none" strike="noStrike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299116"/>
                  </a:ext>
                </a:extLst>
              </a:tr>
            </a:tbl>
          </a:graphicData>
        </a:graphic>
      </p:graphicFrame>
      <p:pic>
        <p:nvPicPr>
          <p:cNvPr id="2" name="Picture 2" descr="Table&#10;&#10;Description automatically generated">
            <a:extLst>
              <a:ext uri="{FF2B5EF4-FFF2-40B4-BE49-F238E27FC236}">
                <a16:creationId xmlns:a16="http://schemas.microsoft.com/office/drawing/2014/main" id="{092AE6A8-55A4-4699-9101-7D1FBF3882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992" t="28875" r="22457" b="468"/>
          <a:stretch/>
        </p:blipFill>
        <p:spPr>
          <a:xfrm>
            <a:off x="3364524" y="4110763"/>
            <a:ext cx="3276007" cy="272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865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403</Words>
  <Application>Microsoft Office PowerPoint</Application>
  <PresentationFormat>Widescreen</PresentationFormat>
  <Paragraphs>201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Nova Cond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Turnbo, Crystal</dc:creator>
  <cp:lastModifiedBy>Turnbo, Crystal</cp:lastModifiedBy>
  <cp:revision>33</cp:revision>
  <dcterms:created xsi:type="dcterms:W3CDTF">2021-03-16T17:05:03Z</dcterms:created>
  <dcterms:modified xsi:type="dcterms:W3CDTF">2021-03-17T17:03:14Z</dcterms:modified>
</cp:coreProperties>
</file>